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44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9" r:id="rId3"/>
    <p:sldId id="320" r:id="rId4"/>
    <p:sldId id="297" r:id="rId5"/>
    <p:sldId id="394" r:id="rId6"/>
    <p:sldId id="395" r:id="rId7"/>
    <p:sldId id="392" r:id="rId8"/>
    <p:sldId id="393" r:id="rId9"/>
    <p:sldId id="396" r:id="rId10"/>
    <p:sldId id="398" r:id="rId11"/>
    <p:sldId id="397" r:id="rId12"/>
    <p:sldId id="399" r:id="rId13"/>
    <p:sldId id="402" r:id="rId14"/>
    <p:sldId id="391" r:id="rId15"/>
    <p:sldId id="404" r:id="rId16"/>
    <p:sldId id="401" r:id="rId17"/>
    <p:sldId id="372" r:id="rId18"/>
    <p:sldId id="371" r:id="rId19"/>
    <p:sldId id="339" r:id="rId20"/>
    <p:sldId id="405" r:id="rId21"/>
    <p:sldId id="355" r:id="rId22"/>
    <p:sldId id="377" r:id="rId23"/>
    <p:sldId id="378" r:id="rId24"/>
    <p:sldId id="351" r:id="rId25"/>
    <p:sldId id="353" r:id="rId26"/>
    <p:sldId id="354" r:id="rId27"/>
    <p:sldId id="299" r:id="rId28"/>
    <p:sldId id="361" r:id="rId29"/>
    <p:sldId id="389" r:id="rId30"/>
    <p:sldId id="388" r:id="rId31"/>
    <p:sldId id="406" r:id="rId32"/>
    <p:sldId id="373" r:id="rId33"/>
    <p:sldId id="387" r:id="rId34"/>
    <p:sldId id="376" r:id="rId35"/>
    <p:sldId id="385" r:id="rId36"/>
    <p:sldId id="38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0992" autoAdjust="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DF671-2CF6-41B8-A1C7-9D39D56AEC0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DE0F3-6254-4CE3-B079-7C59230ED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300AD-64C1-4A29-BA4A-B33E7015358A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3E7B1-3F60-47F2-ADB8-2DA21E223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3E7B1-3F60-47F2-ADB8-2DA21E223C9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816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3E7B1-3F60-47F2-ADB8-2DA21E223C9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7824" y="551723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Екатеринбург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</a:t>
            </a:r>
            <a:endParaRPr lang="ru-RU" sz="2000" b="1" dirty="0">
              <a:solidFill>
                <a:srgbClr val="C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04664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Liberation Serif" pitchFamily="18" charset="0"/>
              </a:rPr>
              <a:t>Особенности формирования дел государственного органа.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Liberation Serif" pitchFamily="18" charset="0"/>
              </a:rPr>
              <a:t>Порядок составления номенклатуры дел государственного органа</a:t>
            </a:r>
            <a:endParaRPr lang="ru-RU" sz="36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pic>
        <p:nvPicPr>
          <p:cNvPr id="4" name="Рисунок 3" descr="д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365104"/>
            <a:ext cx="1790700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2008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Формирование дел государственного органа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556792"/>
            <a:ext cx="8568952" cy="44473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Документы информационного характера по исполнению правового акта Российской Федерации или субъекта Российской Федерации (справки, отчеты), находящемуся на контроле, подшиваются в заведенное на этот акт дело </a:t>
            </a:r>
          </a:p>
          <a:p>
            <a:endParaRPr lang="ru-RU" sz="1400" dirty="0" smtClean="0">
              <a:latin typeface="Liberation Serif" pitchFamily="18" charset="0"/>
            </a:endParaRPr>
          </a:p>
          <a:p>
            <a:r>
              <a:rPr lang="ru-RU" sz="2200" dirty="0" smtClean="0">
                <a:latin typeface="Liberation Serif" pitchFamily="18" charset="0"/>
              </a:rPr>
              <a:t>В случае если на правовой акт дело не заводилось, то документы подшиваются в дело с перепиской постоянного хранения за текущий год.</a:t>
            </a:r>
          </a:p>
          <a:p>
            <a:endParaRPr lang="ru-RU" sz="1400" dirty="0" smtClean="0">
              <a:latin typeface="Liberation Serif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Поручения Президента Российской Федерации и документы по их исполнению составляют единый комплекс документов и формируются в дела в хронологическом порядке по датам ответов.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endParaRPr lang="ru-RU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2008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Формирование дел государственного органа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196752"/>
            <a:ext cx="8568952" cy="32162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Переписка группируется в дела по тематике и/или корреспондентам и систематизируется в хронологической последовательности: документ-ответ помещается за документом-просьбой (обращением, запросом). 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>
              <a:latin typeface="Liberation Serif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При возобновлении переписки по определенному вопросу, начавшейся в предыдущем году, документы включаются в дело текущего года с указанием индекса дела предыдущего года.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endParaRPr lang="ru-RU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581128"/>
            <a:ext cx="2381250" cy="16097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80920" cy="8640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Формирование электронных дел </a:t>
            </a:r>
            <a:b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государственного органа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628800"/>
            <a:ext cx="8424936" cy="38010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Liberation Serif" pitchFamily="18" charset="0"/>
              </a:rPr>
              <a:t>Электронные документы формируются в электронные дела в соответствии с номенклатурой дел.</a:t>
            </a:r>
          </a:p>
          <a:p>
            <a:endParaRPr lang="ru-RU" sz="2400" dirty="0" smtClean="0">
              <a:latin typeface="Liberation Serif" pitchFamily="18" charset="0"/>
            </a:endParaRPr>
          </a:p>
          <a:p>
            <a:r>
              <a:rPr lang="ru-RU" sz="2400" dirty="0" smtClean="0">
                <a:latin typeface="Liberation Serif" pitchFamily="18" charset="0"/>
              </a:rPr>
              <a:t>В номенклатуре дел указывается, что дело ведется в электронной форме</a:t>
            </a:r>
          </a:p>
          <a:p>
            <a:endParaRPr lang="ru-RU" sz="2400" dirty="0" smtClean="0">
              <a:latin typeface="Liberation Serif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Liberation Serif" pitchFamily="18" charset="0"/>
              </a:rPr>
              <a:t>Электронные документы независимо от их объема включаются в одно электронное дело без разделения на тома.</a:t>
            </a:r>
          </a:p>
          <a:p>
            <a:pPr>
              <a:buFont typeface="Wingdings" pitchFamily="2" charset="2"/>
              <a:buChar char="Ø"/>
            </a:pPr>
            <a:endParaRPr lang="ru-RU" sz="2200" dirty="0" smtClean="0">
              <a:latin typeface="Liberation Serif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endParaRPr lang="ru-RU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komp-d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725144"/>
            <a:ext cx="3240360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80920" cy="7200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Формирование электронных дел </a:t>
            </a:r>
            <a:b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государственного органа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196752"/>
            <a:ext cx="4104456" cy="52475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В случае если документы дела представлены на бумажном носителе и в форме электронных документов (</a:t>
            </a:r>
            <a:r>
              <a:rPr lang="ru-RU" sz="2200" b="1" dirty="0" smtClean="0">
                <a:latin typeface="Liberation Serif" pitchFamily="18" charset="0"/>
              </a:rPr>
              <a:t>«гибридное дело»</a:t>
            </a:r>
            <a:r>
              <a:rPr lang="ru-RU" sz="2200" dirty="0" smtClean="0">
                <a:latin typeface="Liberation Serif" pitchFamily="18" charset="0"/>
              </a:rPr>
              <a:t>)</a:t>
            </a:r>
            <a:r>
              <a:rPr lang="ru-RU" sz="2200" b="1" dirty="0" smtClean="0">
                <a:latin typeface="Liberation Serif" pitchFamily="18" charset="0"/>
              </a:rPr>
              <a:t>, </a:t>
            </a:r>
            <a:r>
              <a:rPr lang="ru-RU" sz="2200" dirty="0" smtClean="0">
                <a:latin typeface="Liberation Serif" pitchFamily="18" charset="0"/>
              </a:rPr>
              <a:t>документы на бумажном носителе подлежат оцифровке и включению в электронное дело. В дело, которое ведется на бумажном носителе, включаются только документы, созданные (поступившие) на бумажном носителе.</a:t>
            </a:r>
          </a:p>
          <a:p>
            <a:r>
              <a:rPr lang="ru-RU" sz="2200" dirty="0" smtClean="0">
                <a:latin typeface="Liberation Serif" pitchFamily="18" charset="0"/>
              </a:rPr>
              <a:t> 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endParaRPr lang="ru-RU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o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124744"/>
            <a:ext cx="3048000" cy="225247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Прямоугольник 5"/>
          <p:cNvSpPr/>
          <p:nvPr/>
        </p:nvSpPr>
        <p:spPr>
          <a:xfrm>
            <a:off x="4860032" y="3645024"/>
            <a:ext cx="4104456" cy="28777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Liberation Serif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В номенклатуре дел электронное дело и дело на бумажном носителе отражаются как два тома, имеющие один заголовок, индекс и срок хранения.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endParaRPr lang="ru-RU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2008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Номенклатура дел</a:t>
            </a:r>
            <a:r>
              <a:rPr lang="en-US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 </a:t>
            </a:r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функции и назначение</a:t>
            </a:r>
            <a:endParaRPr lang="ru-RU" sz="2400" b="1" dirty="0">
              <a:solidFill>
                <a:srgbClr val="C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412776"/>
            <a:ext cx="8424936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Номенклатура дел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- систематизированный перечень наименований дел, заводимых в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государственном органе,           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       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с указанием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сроков их хранения, оформленный в установленном порядке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.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Номенклатура дел закрепляет классификацию (группировку) исполненных документов в дела (электронные дела) и является основным учетным документом, отражающим состав и организацию документального фонда государственного органа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endParaRPr lang="ru-RU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140968"/>
            <a:ext cx="3146648" cy="33123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Liberation Serif" pitchFamily="18" charset="0"/>
              </a:rPr>
              <a:t>определяет порядок идентификации, индексации и сроки хранения дел и является нормативным документом для составления индивидуальной номенклатуры дел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3140968"/>
            <a:ext cx="3528392" cy="33123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Liberation Serif" pitchFamily="18" charset="0"/>
              </a:rPr>
              <a:t>определяет примерный состав дел и используется при составлении номенклатуры дел подведомственных организаций</a:t>
            </a:r>
          </a:p>
          <a:p>
            <a:pPr algn="ctr"/>
            <a:r>
              <a:rPr lang="ru-RU" sz="2000" dirty="0" smtClean="0">
                <a:latin typeface="Liberation Serif" pitchFamily="18" charset="0"/>
              </a:rPr>
              <a:t>, </a:t>
            </a:r>
            <a:endParaRPr lang="en-US" sz="2000" dirty="0" smtClean="0">
              <a:latin typeface="Liberation Serif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475656" y="2492896"/>
            <a:ext cx="1512168" cy="57606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1700808"/>
            <a:ext cx="324036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Типовая 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номенклатура дел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1700808"/>
            <a:ext cx="37273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Примерная 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номенклатура дел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5724128" y="2492896"/>
            <a:ext cx="1512168" cy="57606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48680"/>
            <a:ext cx="864096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latin typeface="Liberation Serif" pitchFamily="18" charset="0"/>
              </a:rPr>
              <a:t>Государственные органы, в подчинении которых есть подведомственные организации, имеют право разрабатывать типовую и (или) примерную номенклатуру дел</a:t>
            </a:r>
            <a:endParaRPr lang="ru-RU" sz="21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410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2008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Номенклатура дел</a:t>
            </a:r>
            <a:r>
              <a:rPr lang="en-US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 </a:t>
            </a:r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функции и назначение</a:t>
            </a:r>
            <a:endParaRPr lang="ru-RU" sz="2400" b="1" dirty="0">
              <a:solidFill>
                <a:srgbClr val="C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412776"/>
            <a:ext cx="8424936" cy="44165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Номенклатура дел является основой для формирования дел и составления описей дел, документов, описей электронных документов постоянного и временных (свыше 10 лет) сроков хранения, в том числе по личному составу, а также для учета дел временных (до 10 лет включительно) сроков хранения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ru-RU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Номенклатура дел включается в системы электронного документооборота (СЭД) и в СХЭД в качестве справочника , на основании которого осуществляется систематизация и учет документов, а также их метаданных</a:t>
            </a:r>
          </a:p>
          <a:p>
            <a:endParaRPr lang="ru-RU" sz="2400" b="1" dirty="0" smtClean="0"/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endParaRPr lang="ru-RU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Liberation Serif" pitchFamily="18" charset="0"/>
              </a:rPr>
              <a:t>При составлении номенклатуры дел следует руководствоваться</a:t>
            </a:r>
            <a:r>
              <a:rPr lang="en-US" sz="2400" b="1" dirty="0" smtClean="0">
                <a:latin typeface="Liberation Serif" pitchFamily="18" charset="0"/>
              </a:rPr>
              <a:t>:</a:t>
            </a:r>
            <a:endParaRPr lang="ru-RU" sz="2400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48745"/>
            <a:ext cx="8352928" cy="57092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законодательством Российской Федерации, законодательством субъекта Российской Федерации, определяющими деятельность государственного органа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положением о государственном органе, 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регламентом государственного органа, 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положениями о структурных подразделениях, 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штатным расписанием, 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плановой и отчетной документацией, 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номенклатурой дел за прошедшие годы, 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нормативными актами государственного органа, 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типовыми и примерными номенклатурами дел (при их наличии),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перечнями документов, образующихся в процессе деятельности федеральных органов государственной власти, иных государственных органов Российской Федерации, а также в процессе деятельности подведомственных им организаций, с указанием сроков их хранения</a:t>
            </a:r>
          </a:p>
          <a:p>
            <a:endParaRPr lang="ru-RU" sz="2000" dirty="0">
              <a:latin typeface="Liberation Serif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2008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</a:rPr>
              <a:t>Порядок составления номенклатуры дел</a:t>
            </a:r>
            <a:endParaRPr lang="ru-RU" sz="2400" dirty="0">
              <a:solidFill>
                <a:srgbClr val="C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25744"/>
            <a:ext cx="7992888" cy="54322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ru-RU" sz="24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Номенклатура дел государственного органа составляется на основе изучения состава и содержания документов, образующихся в его деятельности, включая документы, поступившие из других государственных органов, органов местного самоуправления, организаций, граждан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наименованиями разделов номенклатуры дел государственного органа являются наименования структурных подразделений государственного органа, коллегиальных, совещательных, методических и иных органов  либо наименования функций и направлений деятельности государственных органов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endParaRPr lang="ru-RU" sz="24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92696"/>
            <a:ext cx="2880320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Номенклатура дел государственного органа (сводная) составляется Службой делопроизводства на основании номенклатур дел структурных подразделений (направлений деятельности) по формам, установленным Правилами (приложения № 1)</a:t>
            </a:r>
            <a:endParaRPr lang="ru-RU" sz="2000" dirty="0" smtClean="0"/>
          </a:p>
        </p:txBody>
      </p:sp>
      <p:pic>
        <p:nvPicPr>
          <p:cNvPr id="5" name="Рисунок 4" descr="Номенклатур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60648"/>
            <a:ext cx="5062422" cy="65973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200800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Нормативные правовые акты</a:t>
            </a:r>
            <a:endParaRPr lang="ru-RU" sz="3200" b="1" dirty="0">
              <a:solidFill>
                <a:srgbClr val="C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25658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  <a:t>Федеральный закон от 22 октября 2004 года № 125-ФЗ</a:t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  <a:t> «Об архивном деле в Российской Федерации»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  <a:t>;</a:t>
            </a:r>
            <a:endParaRPr lang="ru-RU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endParaRP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endParaRPr lang="ru-RU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endParaRP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  <a:t>приказ Федерального архивного агентства от 29.05.2019</a:t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  <a:t>№ 71 «Об утверждении правил делопроизводства в государственных органах, органах местного самоуправления»</a:t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</a:br>
            <a:endParaRPr lang="ru-RU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endParaRP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  <a:t>приказ Федерального архивного агентства от 31.07.2023                   № 77«Об утверждении Правил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органах, органах местного самоуправления и организациях»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  <a:t>;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  <a:t> 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endParaRPr lang="ru-RU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008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</a:rPr>
              <a:t>Порядок составления номенклатуры дел</a:t>
            </a:r>
            <a:endParaRPr lang="ru-RU" sz="2400" dirty="0">
              <a:solidFill>
                <a:srgbClr val="C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318022"/>
            <a:ext cx="8496944" cy="51706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В разделы номенклатуры дел включаются заголовки дел, отражающие деятельность государственных органов, структурных подразделений, в том числе работу коллегиальных органов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Заголовки дел, содержащих электронные документы, а также заголовки дел, содержащих как электронные документы, так и документы на бумажном носителе, включаются в номенклатуру дел. В графе «Примечания» указываются особенности формирования дела и вид носителя информации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Заголовки дел, содержащие наименования баз данных информационных систем, уточняются в соответствии с составом документированной информации (данных), содержащейся в базах данных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8208912" cy="60939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Заголовки дел, включенные в номенклатуру дел структурного подразделения, индексируются (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Графа 1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).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Индекс 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дел в </a:t>
            </a: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номенклатуре государственного органа- участника СЭД состоит 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из трех групп цифр, </a:t>
            </a: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отделенных 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друг от друга с помощью </a:t>
            </a: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тире.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Например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: </a:t>
            </a:r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27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-01</a:t>
            </a:r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-33</a:t>
            </a:r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; 05-09-33</a:t>
            </a:r>
            <a:endParaRPr lang="ru-RU" sz="2200" b="1" dirty="0">
              <a:solidFill>
                <a:schemeClr val="tx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Первая группа цифр </a:t>
            </a: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является кодом, закрепленным за каждым исполнительным органом (устанавливается правовым актом Правительства Свердловской области);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Вторая группа цифр </a:t>
            </a: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состоит из установленного в исполнительном органе цифрового обозначения структурного подразделения или направления деятельности и является номером раздела конкретной (индивидуальной) номенклатуры дел государственного органа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;</a:t>
            </a:r>
            <a:endParaRPr lang="ru-RU" sz="2200" dirty="0" smtClean="0">
              <a:solidFill>
                <a:schemeClr val="tx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Третья группа цифр </a:t>
            </a: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состоит из порядкового номера заголовка дела по номенклатуре дел в пределах структурного подразделения</a:t>
            </a:r>
            <a:endParaRPr lang="en-US" sz="2200" dirty="0" smtClean="0">
              <a:solidFill>
                <a:schemeClr val="tx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8883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Графа 2. Заголовок дела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936104"/>
          </a:xfrm>
        </p:spPr>
        <p:txBody>
          <a:bodyPr>
            <a:normAutofit/>
          </a:bodyPr>
          <a:lstStyle/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08720"/>
            <a:ext cx="8352928" cy="40749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</a:pPr>
            <a:endParaRPr lang="ru-RU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Порядок расположения заголовков дел внутри разделов и подразделов номенклатуры дел определяется степенью важности документов, составляющих дела, и их взаимосвязью;</a:t>
            </a: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Заголовок дела должен в обобщенной форме отражать основное содержание и состав документов дела.</a:t>
            </a: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Уточнения в заголовки дел и новые заголовки дел, не предусмотренные утвержденной номенклатурой дел, вносятся в соответствующие разделы номенклатуры дел структурных подразделений</a:t>
            </a: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ru-RU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ru-RU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</a:pPr>
            <a:endParaRPr lang="ru-RU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121696"/>
            <a:ext cx="8352928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</a:pPr>
            <a:endParaRPr lang="en-US" b="1" i="1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</a:pPr>
            <a:endParaRPr lang="ru-RU" b="1" i="1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ПРИМЕРЫ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:</a:t>
            </a: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Протоколы заседаний комиссии по охране труда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Министерства</a:t>
            </a:r>
            <a:endParaRPr lang="en-US" sz="2000" i="1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Переписка с областными государственными архивами Свердловской области и муниципальными архивами по вопросам организации комплектования документами  Архивного фонда Российской Федерации и другими архивными документами</a:t>
            </a:r>
            <a:endParaRPr lang="en-US" sz="2000" i="1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Документы (доклады, акты, справки) о проверках деятельности Департамента по обеспечению охраны, безопасности и защиты информации</a:t>
            </a: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en-US" i="1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ru-RU" i="1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8208912" cy="60478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Заголовок дела должен отражать признак (признаки), по которому(</a:t>
            </a:r>
            <a:r>
              <a:rPr lang="ru-RU" sz="2200" dirty="0" err="1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ым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) оно сформировано: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номинальный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- название вида дела (переписка, журнал, дело) или вида документов, включенных в дело (протоколы, приказы);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авторский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- наименование постоянно действующего или временного органа, должностного или иного лица, создавших документ(</a:t>
            </a:r>
            <a:r>
              <a:rPr lang="ru-RU" sz="2200" dirty="0" err="1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ы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);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корреспондентский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- наименование организации, лица, которому адресованы или от которого получены документы;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предметно-вопросный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- краткое содержание документов дела;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хронологический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- дата (период), к которой(</a:t>
            </a:r>
            <a:r>
              <a:rPr lang="ru-RU" sz="2200" dirty="0" err="1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ому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) относятся документы дела;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географический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- название местности (территории), с которой связано содержание документов дела;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указание на </a:t>
            </a:r>
            <a:r>
              <a:rPr lang="ru-RU" sz="2200" b="1" dirty="0" err="1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копийность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документов дела.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56784" cy="7920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Графа 3. Количество дел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8568952" cy="1554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ru-RU" sz="24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 algn="just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Графа 3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номенклатуры дел «Количество дел (томов)» заполняется по окончании календарного года, в графе указывается количество фактически сформированных дел (томов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)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573016"/>
            <a:ext cx="8496944" cy="29854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ru-RU" sz="24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Сроки хранения документов (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Графа 4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) устанавливаются в соответствии с федеральными законами, иными нормативными правовыми актами, типовыми перечнями архивных документов, перечнями документов, образующихся в процессе деятельности федеральных органов государственной власти, иных государственных органов Российской Федерации, а также в процессе деятельности подведомственных им организаций,             с указанием сроков их хранения</a:t>
            </a:r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15616" y="2708920"/>
            <a:ext cx="7056784" cy="79208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Графа 4. </a:t>
            </a:r>
            <a:r>
              <a:rPr lang="ru-RU" sz="2400" b="1" dirty="0" smtClean="0">
                <a:latin typeface="Liberation Serif" pitchFamily="18" charset="0"/>
              </a:rPr>
              <a:t>Сроки хранения документов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056784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Графа 5. Примечание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18002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В графе 5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проставляются отметки о заведении дел, о переходящих делах, о выделении дел к уничтожению, о должностных лицах, ответственных за формирование дел, о передаче дел в другой госорган для продолжения делопроизводством, отметки о том, что дело ведется в электронном виде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83568" y="3861048"/>
            <a:ext cx="7200800" cy="23042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 typeface="Wingdings 2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 typeface="Wingdings 2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3140968"/>
          <a:ext cx="7920881" cy="3370203"/>
        </p:xfrm>
        <a:graphic>
          <a:graphicData uri="http://schemas.openxmlformats.org/drawingml/2006/table">
            <a:tbl>
              <a:tblPr/>
              <a:tblGrid>
                <a:gridCol w="869192"/>
                <a:gridCol w="3518834"/>
                <a:gridCol w="827137"/>
                <a:gridCol w="1409573"/>
                <a:gridCol w="1296145"/>
              </a:tblGrid>
              <a:tr h="581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Индекс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дела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6449" marR="6449" marT="6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Заголовок дела </a:t>
                      </a:r>
                    </a:p>
                  </a:txBody>
                  <a:tcPr marL="6449" marR="6449" marT="6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iberation Serif"/>
                          <a:ea typeface="+mn-ea"/>
                          <a:cs typeface="+mn-cs"/>
                        </a:rPr>
                        <a:t>Количество томов (частей)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Liberation Serif"/>
                        <a:ea typeface="+mn-ea"/>
                        <a:cs typeface="+mn-cs"/>
                      </a:endParaRPr>
                    </a:p>
                  </a:txBody>
                  <a:tcPr marL="6449" marR="6449" marT="6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Срок хранения дела  и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№ статьи по перечню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6449" marR="6449" marT="6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Примечание</a:t>
                      </a:r>
                    </a:p>
                  </a:txBody>
                  <a:tcPr marL="6449" marR="6449" marT="6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</a:t>
                      </a:r>
                    </a:p>
                  </a:txBody>
                  <a:tcPr marL="6449" marR="6449" marT="6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2</a:t>
                      </a:r>
                    </a:p>
                  </a:txBody>
                  <a:tcPr marL="6449" marR="6449" marT="6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3</a:t>
                      </a:r>
                    </a:p>
                  </a:txBody>
                  <a:tcPr marL="6449" marR="6449" marT="6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4</a:t>
                      </a:r>
                    </a:p>
                  </a:txBody>
                  <a:tcPr marL="6449" marR="6449" marT="6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5</a:t>
                      </a:r>
                    </a:p>
                  </a:txBody>
                  <a:tcPr marL="6449" marR="6449" marT="6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687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27-01  -  Руководство</a:t>
                      </a:r>
                    </a:p>
                  </a:txBody>
                  <a:tcPr marL="6449" marR="6449" marT="64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7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27-01-01</a:t>
                      </a:r>
                    </a:p>
                  </a:txBody>
                  <a:tcPr marL="6449" marR="6449" marT="64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Свидетельства о государственной регистрации, постановке на налоговый, статистический учет Управления, копия Положения об Управлении</a:t>
                      </a:r>
                    </a:p>
                  </a:txBody>
                  <a:tcPr marL="6449" marR="6449" marT="64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 </a:t>
                      </a:r>
                    </a:p>
                  </a:txBody>
                  <a:tcPr marL="6449" marR="6449" marT="64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Постоянно                     39, 381                           ПТУАД</a:t>
                      </a:r>
                    </a:p>
                  </a:txBody>
                  <a:tcPr marL="6449" marR="6449" marT="64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Переходящее дело</a:t>
                      </a:r>
                    </a:p>
                  </a:txBody>
                  <a:tcPr marL="6449" marR="6449" marT="64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27-01-02</a:t>
                      </a:r>
                    </a:p>
                  </a:txBody>
                  <a:tcPr marL="6449" marR="6449" marT="64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Законы Российской Федерации. Копии</a:t>
                      </a:r>
                    </a:p>
                  </a:txBody>
                  <a:tcPr marL="6449" marR="6449" marT="64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 </a:t>
                      </a:r>
                    </a:p>
                  </a:txBody>
                  <a:tcPr marL="6449" marR="6449" marT="64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ДМН                        1б ПТУАД</a:t>
                      </a:r>
                    </a:p>
                  </a:txBody>
                  <a:tcPr marL="6449" marR="6449" marT="64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 </a:t>
                      </a:r>
                    </a:p>
                  </a:txBody>
                  <a:tcPr marL="6449" marR="6449" marT="64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0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27-01-03</a:t>
                      </a:r>
                    </a:p>
                  </a:txBody>
                  <a:tcPr marL="6449" marR="6449" marT="64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Указы Президента Российской Федерации. Копии</a:t>
                      </a:r>
                    </a:p>
                  </a:txBody>
                  <a:tcPr marL="6449" marR="6449" marT="64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 </a:t>
                      </a:r>
                    </a:p>
                  </a:txBody>
                  <a:tcPr marL="6449" marR="6449" marT="64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ДМН                          1б ПТУАД</a:t>
                      </a:r>
                    </a:p>
                  </a:txBody>
                  <a:tcPr marL="6449" marR="6449" marT="64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 </a:t>
                      </a:r>
                    </a:p>
                  </a:txBody>
                  <a:tcPr marL="6449" marR="6449" marT="64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27-01-04</a:t>
                      </a:r>
                    </a:p>
                  </a:txBody>
                  <a:tcPr marL="6449" marR="6449" marT="64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Поручения Президента Российской Федерации по основным для Управления вопросам деятельности и документы (обзоры, доклады, расчёты, заключения, справки) по их выполнению</a:t>
                      </a:r>
                    </a:p>
                  </a:txBody>
                  <a:tcPr marL="6449" marR="6449" marT="64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 </a:t>
                      </a:r>
                    </a:p>
                  </a:txBody>
                  <a:tcPr marL="6449" marR="6449" marT="64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-</a:t>
                      </a:r>
                    </a:p>
                  </a:txBody>
                  <a:tcPr marL="6449" marR="6449" marT="64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*Дело в Управлении не формируется</a:t>
                      </a:r>
                    </a:p>
                  </a:txBody>
                  <a:tcPr marL="6449" marR="6449" marT="64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04664"/>
            <a:ext cx="3672408" cy="792088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400" b="1" dirty="0" smtClean="0">
                <a:latin typeface="Liberation Serif" pitchFamily="18" charset="0"/>
              </a:rPr>
              <a:t>Итоговая запись                             к номенклатуре дел</a:t>
            </a:r>
            <a:endParaRPr lang="ru-RU" sz="2400" b="1" dirty="0"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1268760"/>
            <a:ext cx="3456384" cy="5256584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ru-RU" sz="2200" dirty="0" smtClean="0">
              <a:solidFill>
                <a:schemeClr val="tx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По 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завершении календарного года в каждом структурном подразделении оформляется </a:t>
            </a:r>
            <a:r>
              <a:rPr lang="ru-RU" sz="2200" b="1" dirty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итоговая запись </a:t>
            </a:r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к </a:t>
            </a:r>
            <a:r>
              <a:rPr lang="ru-RU" sz="2200" b="1" dirty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номенклатуре дел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, в которую вносятся сведения о количестве заведенных дел с учетом количества томов (графа 3 номенклатуры дел), отдельно постоянного и временных сроков хранения, временных сроков хранения с отметкой «ЭПК» и переходящих;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Итоговая запись дополняется данными о количестве электронных дел соответствующих сроков хранения.</a:t>
            </a: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51520" y="1124744"/>
            <a:ext cx="7704856" cy="5040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ru-RU" sz="2400" dirty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" name="Рисунок 5" descr="Итогов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4900266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56784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ru-RU" sz="2700" dirty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Составление и оформление итоговой записи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7704856" cy="511256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В итоговую запись сводной номенклатуры дел сведения вносятся на основании данных, переданных из структурных подразделений государственного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органа;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ru-RU" sz="2000" dirty="0">
              <a:solidFill>
                <a:schemeClr val="tx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Сведения, содержащиеся в итоговой записи номенклатуры дел, передаются в архив государственного органа, о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чем</a:t>
            </a:r>
            <a:b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номенклатуре дел проставляется отметка с указанием должности и подписи лица, передавшего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сведения;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ru-RU" sz="2000" dirty="0" smtClean="0">
              <a:solidFill>
                <a:schemeClr val="tx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По завершении года данные об изменениях и дополнениях, внесенных в разделы номенклатуры дел структурных подразделений, вместе с итоговыми записями о категориях и количестве дел, заведенных в структурном подразделении в течение года, передаются в Службу делопроизводства государственного органа.</a:t>
            </a:r>
          </a:p>
          <a:p>
            <a:endParaRPr lang="ru-RU" sz="2000" dirty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859216" cy="5400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 algn="ctr">
              <a:buNone/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Номенклатура дел государственного органа составляется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          в </a:t>
            </a:r>
            <a:r>
              <a:rPr lang="ru-RU" sz="2200" b="1" u="sng" dirty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трех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экземплярах: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sz="2200" b="1" dirty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1-й экземпляр 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утвержденной номенклатуры дел является документом постоянного хранения, помещается в отдельное дело и включается в номенклатуру дел в раздел Службы делопроизводства;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sz="2200" b="1" dirty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2-й экземпляр 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передается в архив государственного органа в качестве учетного документа;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sz="2200" b="1" dirty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3-й экземпляр 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передается в государственный архив, источником комплектования которого является государственный </a:t>
            </a: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орган.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В 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качестве рабочего экземпляра в Службе делопроизводства используется копия утвержденной номенклатуры дел государственного органа.</a:t>
            </a:r>
          </a:p>
        </p:txBody>
      </p:sp>
    </p:spTree>
    <p:extLst>
      <p:ext uri="{BB962C8B-B14F-4D97-AF65-F5344CB8AC3E}">
        <p14:creationId xmlns="" xmlns:p14="http://schemas.microsoft.com/office/powerpoint/2010/main" val="1915410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08912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Liberation Serif" pitchFamily="18" charset="0"/>
              </a:rPr>
              <a:t>Порядок согласования и утверждения номенклатуры дел</a:t>
            </a:r>
            <a:endParaRPr lang="ru-RU" sz="2400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136904" cy="518457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3200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ru-RU" sz="2200" dirty="0" smtClean="0">
              <a:solidFill>
                <a:schemeClr val="tx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43200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В случае изменения функций и структуры государственного органа номенклатура дел подлежит </a:t>
            </a:r>
            <a:r>
              <a:rPr lang="ru-RU" sz="2200" dirty="0" err="1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пересоставлению</a:t>
            </a: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, согласованию с ЭПК уполномоченного органа исполнительной власти субъекта Российской Федерации в сфере архивного дела</a:t>
            </a:r>
          </a:p>
          <a:p>
            <a:pPr marL="43200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В конце каждого года номенклатура дел государственного органа уточняется и утверждается руководителем государственного органа</a:t>
            </a:r>
          </a:p>
          <a:p>
            <a:pPr marL="43200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Утвержденная номенклатура дел </a:t>
            </a:r>
          </a:p>
          <a:p>
            <a:pPr marL="432000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   вводится в действие с 1-го января                                                        следующего календарного года</a:t>
            </a:r>
          </a:p>
        </p:txBody>
      </p:sp>
      <p:pic>
        <p:nvPicPr>
          <p:cNvPr id="4" name="Рисунок 3" descr="д.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43711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541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632848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Перечни типовых архивных документов</a:t>
            </a:r>
            <a:endParaRPr lang="ru-RU" sz="2400" b="1" dirty="0">
              <a:solidFill>
                <a:srgbClr val="C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7859216" cy="518457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  <a:buNone/>
              <a:defRPr/>
            </a:pPr>
            <a:endParaRPr lang="ru-RU" sz="16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  <a:t>Перечень типовых управленческих архивных документов, образующихся в процессе деятельности государственных органов, органов местного самоуправления и организаций,</a:t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  <a:t> с указанием сроков хранения, утвержденный приказом Федерального архивного агентства от 20.12.2019 № 236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endParaRP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endParaRP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  <a:t>Инструкция по применению Перечня типовых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  <a:t>управленческих архивных документов, образующихся в процессе деятельности государственных органов, органов местного самоуправления и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  <a:t>организаций, с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  <a:t>указанием сроков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  <a:t>хранения, утвержденная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  <a:t>приказом Федерального архивного агентства от 20.12.2019 №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  <a:t>237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endParaRP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endParaRPr lang="en-US" sz="20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cs typeface="Times New Roman" pitchFamily="18" charset="0"/>
            </a:endParaRP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  <a:t>Перечень типовых архивных документов, образующихся в научно-технической и производственной деятельности организаций, с указанием сроков хранения, утвержденный приказом Министерством культуры России от 31.07.2007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  <a:t>;</a:t>
            </a:r>
          </a:p>
          <a:p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Liberation Serif" pitchFamily="18" charset="0"/>
              </a:rPr>
              <a:t>Порядок согласования и утверждения номенклатуры дел</a:t>
            </a:r>
            <a:endParaRPr lang="ru-RU" sz="2400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25658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3200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ru-RU" sz="2200" dirty="0" smtClean="0">
              <a:solidFill>
                <a:schemeClr val="tx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43200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Номенклатура дел государственного органа </a:t>
            </a:r>
          </a:p>
          <a:p>
            <a:pPr marL="43200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подписывается руководителем Службы делопроизводства,</a:t>
            </a:r>
          </a:p>
          <a:p>
            <a:pPr marL="43200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визируется руководителем архива (лицом, ответственным за архив), </a:t>
            </a:r>
          </a:p>
          <a:p>
            <a:pPr marL="43200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утверждается руководителем государственного органа после согласования проекта номенклатуры дел с центральной экспертной комиссией (экспертной комиссией) государственного органа, и </a:t>
            </a:r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один раз в 5 лет </a:t>
            </a: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с экспертно-проверочной комиссией (далее - ЭПК) уполномоченного органа исполнительной власти субъекта Российской Федерации в сфере архивного дела </a:t>
            </a:r>
          </a:p>
        </p:txBody>
      </p:sp>
    </p:spTree>
    <p:extLst>
      <p:ext uri="{BB962C8B-B14F-4D97-AF65-F5344CB8AC3E}">
        <p14:creationId xmlns="" xmlns:p14="http://schemas.microsoft.com/office/powerpoint/2010/main" val="1915410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752528"/>
          </a:xfrm>
          <a:solidFill>
            <a:schemeClr val="bg1"/>
          </a:solidFill>
        </p:spPr>
        <p:txBody>
          <a:bodyPr>
            <a:noAutofit/>
          </a:bodyPr>
          <a:lstStyle/>
          <a:p>
            <a:endParaRPr lang="ru-RU" sz="2400" dirty="0" smtClean="0"/>
          </a:p>
          <a:p>
            <a:pPr marL="43200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Законченные делопроизводством (исполненные) документы формируются в дела по номенклатуре дел</a:t>
            </a:r>
          </a:p>
          <a:p>
            <a:pPr marL="432000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endParaRPr lang="ru-RU" sz="2200" dirty="0" smtClean="0">
              <a:solidFill>
                <a:schemeClr val="tx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43200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Документы (дела) становятся архивными с 1 января года, следующего за годом, в котором они были закончены делопроизводством</a:t>
            </a:r>
          </a:p>
          <a:p>
            <a:pPr marL="43200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ru-RU" sz="2200" dirty="0" smtClean="0">
              <a:solidFill>
                <a:schemeClr val="tx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08912" cy="1008112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Liberation Serif" pitchFamily="18" charset="0"/>
              </a:rPr>
              <a:t>Номенклатура дел как инструмент правильного формирования дел</a:t>
            </a:r>
            <a:endParaRPr lang="ru-RU" sz="2400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4" name="Рисунок 3" descr="dghy77qxuaapq4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581128"/>
            <a:ext cx="3600400" cy="15221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8024" y="4437112"/>
            <a:ext cx="3888432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Liberation Serif" pitchFamily="18" charset="0"/>
              </a:rPr>
              <a:t>ГОСТ Р 7.0.8-2013 </a:t>
            </a:r>
            <a:endParaRPr lang="en-US" b="1" dirty="0" smtClean="0">
              <a:latin typeface="Liberation Serif" pitchFamily="18" charset="0"/>
            </a:endParaRPr>
          </a:p>
          <a:p>
            <a:r>
              <a:rPr lang="ru-RU" b="1" dirty="0" smtClean="0">
                <a:latin typeface="Liberation Serif" pitchFamily="18" charset="0"/>
              </a:rPr>
              <a:t>Архивный</a:t>
            </a:r>
            <a:r>
              <a:rPr lang="en-US" b="1" dirty="0" smtClean="0">
                <a:latin typeface="Liberation Serif" pitchFamily="18" charset="0"/>
              </a:rPr>
              <a:t> </a:t>
            </a:r>
            <a:r>
              <a:rPr lang="ru-RU" b="1" dirty="0" smtClean="0">
                <a:latin typeface="Liberation Serif" pitchFamily="18" charset="0"/>
              </a:rPr>
              <a:t>документ:</a:t>
            </a:r>
            <a:r>
              <a:rPr lang="ru-RU" dirty="0" smtClean="0">
                <a:latin typeface="Liberation Serif" pitchFamily="18" charset="0"/>
              </a:rPr>
              <a:t> Документ, сохраняемый или подлежащий сохранению в силу его значимости для граждан, общества, государства.</a:t>
            </a:r>
            <a:endParaRPr lang="ru-RU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410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Liberation Serif" pitchFamily="18" charset="0"/>
              </a:rPr>
              <a:t>Номенклатура дел как классификационный справочник</a:t>
            </a:r>
            <a:endParaRPr lang="ru-RU" sz="2400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11256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ru-RU" sz="2200" dirty="0" smtClean="0">
              <a:solidFill>
                <a:schemeClr val="tx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закрепляет систематизацию документов (группировку) документов в дела (электронные дела) документального фонда государственного органа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;</a:t>
            </a: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классификационная схема номенклатуры дел и индексы дел могут использоваться для идентификации и регистрации документов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;</a:t>
            </a:r>
            <a:endParaRPr lang="ru-RU" sz="2200" dirty="0" smtClean="0">
              <a:solidFill>
                <a:schemeClr val="tx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закрепляет классификацию (группировку) документов в дела (электронные дела), систематизацию и индексацию дел, сроки их хранения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;</a:t>
            </a:r>
            <a:endParaRPr lang="ru-RU" sz="2200" dirty="0" smtClean="0">
              <a:solidFill>
                <a:schemeClr val="tx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включается в СЭД  в качестве справочника, определяющего порядок систематизации электронных документов (электронных копий документов), включаемых в СЭД</a:t>
            </a:r>
          </a:p>
        </p:txBody>
      </p:sp>
    </p:spTree>
    <p:extLst>
      <p:ext uri="{BB962C8B-B14F-4D97-AF65-F5344CB8AC3E}">
        <p14:creationId xmlns="" xmlns:p14="http://schemas.microsoft.com/office/powerpoint/2010/main" val="1915410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48872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Liberation Serif" pitchFamily="18" charset="0"/>
              </a:rPr>
              <a:t>Номенклатура дел как основной учетный документ</a:t>
            </a:r>
            <a:endParaRPr lang="ru-RU" sz="2400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95536" y="2996952"/>
            <a:ext cx="1800200" cy="194421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tx2"/>
              </a:buClr>
              <a:buSzPct val="73000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постоянного срока хранения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555776" y="2996952"/>
            <a:ext cx="1728192" cy="194421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-274320" algn="ctr">
              <a:buClr>
                <a:schemeClr val="tx2"/>
              </a:buClr>
              <a:buSzPct val="73000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временных (свыше 10 лет) сроков хранения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716016" y="2996952"/>
            <a:ext cx="1872208" cy="194421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-274320" algn="ctr">
              <a:buClr>
                <a:schemeClr val="tx2"/>
              </a:buClr>
              <a:buSzPct val="73000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описей дел по личному составу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948264" y="2996952"/>
            <a:ext cx="1944216" cy="194421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-274320" algn="ctr">
              <a:buClr>
                <a:schemeClr val="tx2"/>
              </a:buClr>
              <a:buSzPct val="73000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актов о выделении к уничтожению документов, не подлежащих хранению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619672" y="5301208"/>
            <a:ext cx="6264696" cy="122413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 algn="ct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На основе номенклатуры дел учитываются дела временных (до 10 лет включительно) сроков хранения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899592" y="2348880"/>
            <a:ext cx="720080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059832" y="2348880"/>
            <a:ext cx="720080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292080" y="2348880"/>
            <a:ext cx="720080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596336" y="2348880"/>
            <a:ext cx="720080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268760"/>
            <a:ext cx="8136904" cy="11541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4320" indent="-274320" algn="ct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Номенклатура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дел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 algn="ct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- основа составления описей дел структурных подразделений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:</a:t>
            </a:r>
            <a:endParaRPr lang="ru-RU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91264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Liberation Serif" pitchFamily="18" charset="0"/>
              </a:rPr>
              <a:t>Номенклатура дел как основной учетный документ</a:t>
            </a:r>
            <a:endParaRPr lang="ru-RU" sz="2400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32859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endParaRPr lang="ru-RU" sz="2400" dirty="0" smtClean="0">
              <a:latin typeface="Liberation Serif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Liberation Serif" pitchFamily="18" charset="0"/>
              </a:rPr>
              <a:t>Номенклатура дел в государственном органе </a:t>
            </a:r>
            <a:r>
              <a:rPr lang="ru-RU" sz="2400" dirty="0" smtClean="0">
                <a:latin typeface="Liberation Serif" pitchFamily="18" charset="0"/>
              </a:rPr>
              <a:t>выполняет функции основного учетного документа</a:t>
            </a:r>
            <a:endParaRPr lang="en-US" sz="2400" b="1" dirty="0" smtClean="0">
              <a:latin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140968"/>
            <a:ext cx="3312368" cy="33123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Liberation Serif" pitchFamily="18" charset="0"/>
              </a:rPr>
              <a:t>каждому делу (заголовку), включенному  в номенклатуру дел присваивается             свой индекс (номер)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3140968"/>
            <a:ext cx="3528392" cy="33123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Liberation Serif" pitchFamily="18" charset="0"/>
              </a:rPr>
              <a:t>фиксирует количественные характеристики документального фонда государственного органа и его структурных подразделений (после заполнения графы о количестве заведенных дел/томов и итоговой записи)</a:t>
            </a:r>
            <a:endParaRPr lang="en-US" sz="2000" dirty="0" smtClean="0">
              <a:latin typeface="Liberation Serif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547664" y="2564904"/>
            <a:ext cx="1512168" cy="57606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724128" y="2564904"/>
            <a:ext cx="1512168" cy="57606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5410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848872" cy="7920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Liberation Serif" pitchFamily="18" charset="0"/>
              </a:rPr>
              <a:t>Номенклатура дел как основной учетный документ</a:t>
            </a:r>
            <a:endParaRPr lang="ru-RU" sz="2400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5688632" cy="573325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32000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В случае обнаружения отсутствия дел, заведенных в соответствии с номенклатурой дел, структурным подразделением принимаются меры по их розыску.</a:t>
            </a:r>
          </a:p>
          <a:p>
            <a:pPr marL="432000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   Если принятые меры не дали результатов, то на необнаруженные дела составляется акт об утрате документов в произвольной форме, подписывается руководителем службы делопроизводства (лицом, ответственным за делопроизводство) и руководителем структурного подразделения. Акт об утрате документов утверждается руководителем государственного органа или уполномоченным им лицом и передается вместе с описью дел, документов структурного подразделения работнику архива (лицу, ответственному за архив).</a:t>
            </a:r>
          </a:p>
          <a:p>
            <a:pPr marL="43200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ru-RU" sz="2200" dirty="0" smtClean="0">
              <a:solidFill>
                <a:schemeClr val="tx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6588224" y="3284984"/>
            <a:ext cx="2066528" cy="108012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Liberation Serif" pitchFamily="18" charset="0"/>
              </a:rPr>
              <a:t>розыск дел</a:t>
            </a:r>
            <a:endParaRPr lang="ru-RU" sz="2200" b="1" dirty="0">
              <a:latin typeface="Liberation Serif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6588224" y="1052736"/>
            <a:ext cx="2066528" cy="1202432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Liberation Serif" pitchFamily="18" charset="0"/>
              </a:rPr>
              <a:t>Проверка наличия дел</a:t>
            </a:r>
            <a:endParaRPr lang="ru-RU" sz="2200" b="1" dirty="0">
              <a:latin typeface="Liberation Serif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6588224" y="2276872"/>
            <a:ext cx="2066528" cy="1008112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Liberation Serif" pitchFamily="18" charset="0"/>
              </a:rPr>
              <a:t>акт проверки</a:t>
            </a:r>
            <a:endParaRPr lang="ru-RU" sz="2200" b="1" dirty="0">
              <a:latin typeface="Liberation Serif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6588224" y="4365104"/>
            <a:ext cx="2066528" cy="144016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Liberation Serif" pitchFamily="18" charset="0"/>
              </a:rPr>
              <a:t>справка о причинах отсутствия дел</a:t>
            </a:r>
            <a:endParaRPr lang="ru-RU" sz="2000" b="1" dirty="0">
              <a:latin typeface="Liberation Serif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5805264"/>
            <a:ext cx="230425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Liberation Serif" pitchFamily="18" charset="0"/>
              </a:rPr>
              <a:t>акт об утрате дел</a:t>
            </a:r>
            <a:endParaRPr lang="ru-RU" sz="2200" b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410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2008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Номенклатура дел</a:t>
            </a:r>
            <a:r>
              <a:rPr lang="en-US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 </a:t>
            </a:r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функции и назначение</a:t>
            </a:r>
            <a:endParaRPr lang="ru-RU" sz="2400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340768"/>
            <a:ext cx="5904656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является основным инструментом правильного формирования и систематизации документального фонда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;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используется для группировки исполненных документов в дела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;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</a:t>
            </a:r>
            <a:endParaRPr lang="en-US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обеспечивает формирование и оформление дел по установленным правилам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;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</a:t>
            </a:r>
            <a:endParaRPr lang="en-US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закрепляет сроки хранения документов государственного органа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;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 </a:t>
            </a:r>
            <a:endParaRPr lang="en-US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Times New Roman" pitchFamily="18" charset="0"/>
              </a:rPr>
              <a:t>облегчает поиск документов, их учет и сохранность </a:t>
            </a:r>
          </a:p>
          <a:p>
            <a:endParaRPr lang="ru-RU" dirty="0"/>
          </a:p>
        </p:txBody>
      </p:sp>
      <p:pic>
        <p:nvPicPr>
          <p:cNvPr id="13" name="Рисунок 12" descr="к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941168"/>
            <a:ext cx="2615952" cy="1772816"/>
          </a:xfrm>
          <a:prstGeom prst="rect">
            <a:avLst/>
          </a:prstGeom>
        </p:spPr>
      </p:pic>
      <p:pic>
        <p:nvPicPr>
          <p:cNvPr id="14" name="Рисунок 13" descr="й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9450" y="3140968"/>
            <a:ext cx="2114550" cy="1676400"/>
          </a:xfrm>
          <a:prstGeom prst="rect">
            <a:avLst/>
          </a:prstGeom>
        </p:spPr>
      </p:pic>
      <p:pic>
        <p:nvPicPr>
          <p:cNvPr id="15" name="Рисунок 14" descr="й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340768"/>
            <a:ext cx="2390775" cy="1638300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>
            <a:off x="6372200" y="2996952"/>
            <a:ext cx="484632" cy="618368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659368" y="4797152"/>
            <a:ext cx="484632" cy="618368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8792" cy="7920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Формирование дел государственного органа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429000"/>
            <a:ext cx="8496944" cy="25699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0000"/>
            <a:endParaRPr lang="ru-RU" sz="2200" dirty="0" smtClean="0">
              <a:latin typeface="Liberation Serif" pitchFamily="18" charset="0"/>
            </a:endParaRPr>
          </a:p>
          <a:p>
            <a:pPr marL="360000" algn="ctr"/>
            <a:r>
              <a:rPr lang="ru-RU" sz="2200" dirty="0" smtClean="0">
                <a:latin typeface="Liberation Serif" pitchFamily="18" charset="0"/>
              </a:rPr>
              <a:t>В государственных органах и органах местного самоуправления дела формируются и оформляются в соответствии                                  </a:t>
            </a:r>
            <a:r>
              <a:rPr lang="ru-RU" sz="2200" b="1" dirty="0" smtClean="0">
                <a:latin typeface="Liberation Serif" pitchFamily="18" charset="0"/>
              </a:rPr>
              <a:t>с Правилами делопроизводства в государственных органах, органах местного самоуправления</a:t>
            </a:r>
            <a:r>
              <a:rPr lang="ru-RU" sz="2200" baseline="30000" dirty="0" smtClean="0">
                <a:latin typeface="Liberation Serif" pitchFamily="18" charset="0"/>
              </a:rPr>
              <a:t> </a:t>
            </a:r>
            <a:endParaRPr lang="ru-RU" sz="2200" dirty="0" smtClean="0">
              <a:latin typeface="Liberation Serif" pitchFamily="18" charset="0"/>
            </a:endParaRPr>
          </a:p>
          <a:p>
            <a:r>
              <a:rPr lang="ru-RU" sz="2400" dirty="0" smtClean="0">
                <a:latin typeface="Liberation Serif" pitchFamily="18" charset="0"/>
              </a:rPr>
              <a:t> 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endParaRPr lang="ru-RU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124744"/>
            <a:ext cx="7632848" cy="1296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  <a:cs typeface="Times New Roman" pitchFamily="18" charset="0"/>
              </a:rPr>
              <a:t>Правила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органах, органах местного самоуправления и организациях</a:t>
            </a:r>
            <a:endParaRPr lang="ru-RU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627784" y="2420888"/>
            <a:ext cx="3312368" cy="1008112"/>
          </a:xfrm>
          <a:prstGeom prst="downArrow">
            <a:avLst>
              <a:gd name="adj1" fmla="val 74802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Пункт 7</a:t>
            </a:r>
          </a:p>
          <a:p>
            <a:pPr algn="ctr"/>
            <a:r>
              <a:rPr lang="ru-RU" b="1" dirty="0" smtClean="0">
                <a:latin typeface="Liberation Serif" pitchFamily="18" charset="0"/>
              </a:rPr>
              <a:t>Правил 2023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627784" y="5445224"/>
            <a:ext cx="3384376" cy="1296144"/>
          </a:xfrm>
          <a:prstGeom prst="downArrow">
            <a:avLst>
              <a:gd name="adj1" fmla="val 74802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Пункт 6.23. Правил</a:t>
            </a:r>
          </a:p>
          <a:p>
            <a:pPr algn="ctr"/>
            <a:r>
              <a:rPr lang="ru-RU" b="1" dirty="0" smtClean="0">
                <a:latin typeface="Liberation Serif" pitchFamily="18" charset="0"/>
              </a:rPr>
              <a:t>делопроизводства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128792" cy="7920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Формирование дел государственного органа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844824"/>
            <a:ext cx="7992888" cy="490903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в дело включаются исполненные документы, соответствующие по своему содержанию заголовку дела по номенклатуре дел;</a:t>
            </a:r>
          </a:p>
          <a:p>
            <a:endParaRPr lang="ru-RU" sz="2200" dirty="0" smtClean="0">
              <a:latin typeface="Liberation Serif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приложения включаются в дело вместе с основным документом (приложения объемом свыше 150 листов могут выделяться в отдельный том дела);</a:t>
            </a:r>
          </a:p>
          <a:p>
            <a:endParaRPr lang="ru-RU" sz="2200" dirty="0" smtClean="0">
              <a:latin typeface="Liberation Serif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в дело включаются документы одного календарного года,                     за исключением переходящих дел, судебных дел, личных дел.</a:t>
            </a:r>
          </a:p>
          <a:p>
            <a:pPr>
              <a:buFont typeface="Wingdings" pitchFamily="2" charset="2"/>
              <a:buChar char="Ø"/>
            </a:pPr>
            <a:endParaRPr lang="ru-RU" sz="2200" dirty="0" smtClean="0">
              <a:latin typeface="Liberation Serif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документы постоянного и временных сроков хранения группируются в дела раздельно;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в дело включается по одному экземпляру каждого документа;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endParaRPr lang="ru-RU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268760"/>
            <a:ext cx="75641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Liberation Serif" pitchFamily="18" charset="0"/>
              </a:rPr>
              <a:t>При формировании дел должны соблюдаться следующие правила: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2008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Формирование дел государственного органа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340768"/>
            <a:ext cx="8640960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err="1" smtClean="0">
                <a:latin typeface="Liberation Serif" pitchFamily="18" charset="0"/>
              </a:rPr>
              <a:t>факсограммы</a:t>
            </a:r>
            <a:r>
              <a:rPr lang="ru-RU" sz="2200" dirty="0" smtClean="0">
                <a:latin typeface="Liberation Serif" pitchFamily="18" charset="0"/>
              </a:rPr>
              <a:t>, телеграммы, телефонограммы помещаются в дела               с перепиской;</a:t>
            </a:r>
          </a:p>
          <a:p>
            <a:endParaRPr lang="ru-RU" sz="1400" dirty="0" smtClean="0">
              <a:latin typeface="Liberation Serif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в дело помещаются документы правильно и полностью оформленные (документы должны иметь дату, подпись и другие необходимые реквизиты);</a:t>
            </a:r>
          </a:p>
          <a:p>
            <a:endParaRPr lang="ru-RU" sz="1400" dirty="0" smtClean="0">
              <a:latin typeface="Liberation Serif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в дело не включаются документы, подлежащие возврату, лишние экземпляры и черновики (за исключением особо ценных);</a:t>
            </a:r>
          </a:p>
          <a:p>
            <a:endParaRPr lang="ru-RU" sz="1400" dirty="0" smtClean="0">
              <a:latin typeface="Liberation Serif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по объему дело, включающее документы на бумажном носителе, не должно превышать 250 листов при толщине не более 4 см (толщина дел со сроками хранения до 10 лет не должна превышать 10 см).</a:t>
            </a:r>
          </a:p>
          <a:p>
            <a:r>
              <a:rPr lang="ru-RU" sz="2200" dirty="0" smtClean="0">
                <a:latin typeface="Liberation Serif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При превышении данного объема заводится второй и последующие тома.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2008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Формирование дел государственного органа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412776"/>
            <a:ext cx="7992888" cy="28777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При наличии в деле нескольких томов, индекс и заголовок дела проставляются на каждом томе с добавлением обозначения номера тома и, при необходимости, заголовка тома;</a:t>
            </a:r>
          </a:p>
          <a:p>
            <a:endParaRPr lang="ru-RU" sz="2200" dirty="0" smtClean="0">
              <a:latin typeface="Liberation Serif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документы внутри дела располагаются в хронологической (сверху вниз), вопросно-логической последовательности или их сочетании.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endParaRPr lang="ru-RU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509120"/>
            <a:ext cx="2533650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008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Формирование дел государственного органа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124744"/>
            <a:ext cx="8568952" cy="56784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0000"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tx1">
                    <a:lumMod val="75000"/>
                  </a:schemeClr>
                </a:solidFill>
                <a:latin typeface="Liberation Serif" pitchFamily="18" charset="0"/>
                <a:cs typeface="Arial" pitchFamily="34" charset="0"/>
              </a:rPr>
              <a:t>Правовые акты, распорядительные документы группируются в дела по видам и хронологии с относящимися к ним приложениями. Документы - основания к ним включаются в отдельное дело.</a:t>
            </a:r>
          </a:p>
          <a:p>
            <a:pPr marL="180000"/>
            <a:endParaRPr lang="ru-RU" sz="1400" dirty="0" smtClean="0">
              <a:solidFill>
                <a:schemeClr val="tx1">
                  <a:lumMod val="75000"/>
                </a:schemeClr>
              </a:solidFill>
              <a:latin typeface="Liberation Serif" pitchFamily="18" charset="0"/>
              <a:cs typeface="Arial" pitchFamily="34" charset="0"/>
            </a:endParaRPr>
          </a:p>
          <a:p>
            <a:pPr marL="180000"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tx1">
                    <a:lumMod val="75000"/>
                  </a:schemeClr>
                </a:solidFill>
                <a:latin typeface="Liberation Serif" pitchFamily="18" charset="0"/>
                <a:cs typeface="Arial" pitchFamily="34" charset="0"/>
              </a:rPr>
              <a:t>Протоколы в деле располагаются в хронологическом порядке              и по номерам. Документы к заседаниям группируются в отдельное дело, если количество листов в деле с протоколами и приложениями к ним не превышает 250 листов.</a:t>
            </a:r>
          </a:p>
          <a:p>
            <a:pPr marL="180000"/>
            <a:endParaRPr lang="ru-RU" sz="1400" dirty="0" smtClean="0">
              <a:solidFill>
                <a:schemeClr val="tx1">
                  <a:lumMod val="75000"/>
                </a:schemeClr>
              </a:solidFill>
              <a:latin typeface="Liberation Serif" pitchFamily="18" charset="0"/>
              <a:cs typeface="Arial" pitchFamily="34" charset="0"/>
            </a:endParaRPr>
          </a:p>
          <a:p>
            <a:pPr marL="180000"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tx1">
                    <a:lumMod val="75000"/>
                  </a:schemeClr>
                </a:solidFill>
                <a:latin typeface="Liberation Serif" pitchFamily="18" charset="0"/>
                <a:cs typeface="Arial" pitchFamily="34" charset="0"/>
              </a:rPr>
              <a:t>Нормативные акты, утвержденные распорядительными документами, являются приложениями к ним и включаются в дело вместе с указанными документами.</a:t>
            </a:r>
          </a:p>
          <a:p>
            <a:pPr marL="180000"/>
            <a:endParaRPr lang="ru-RU" sz="1400" dirty="0" smtClean="0">
              <a:solidFill>
                <a:schemeClr val="tx1">
                  <a:lumMod val="75000"/>
                </a:schemeClr>
              </a:solidFill>
              <a:latin typeface="Liberation Serif" pitchFamily="18" charset="0"/>
              <a:cs typeface="Arial" pitchFamily="34" charset="0"/>
            </a:endParaRPr>
          </a:p>
          <a:p>
            <a:pPr marL="180000"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tx1">
                    <a:lumMod val="75000"/>
                  </a:schemeClr>
                </a:solidFill>
                <a:latin typeface="Liberation Serif" pitchFamily="18" charset="0"/>
                <a:cs typeface="Arial" pitchFamily="34" charset="0"/>
              </a:rPr>
              <a:t>Постановления, решения, приказы, распоряжения по основной деятельности группируются отдельно от приказов, распоряжений по личному составу и приказов, распоряжений по административно-хозяйственной деятельности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</a:pPr>
            <a:endParaRPr lang="ru-RU" sz="2200" dirty="0" smtClean="0">
              <a:solidFill>
                <a:schemeClr val="bg2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2008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Формирование дел государственного органа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268760"/>
            <a:ext cx="8568952" cy="4678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Приказы, распоряжения по личному составу формируются в дела в соответствии со сроками хранения.</a:t>
            </a:r>
          </a:p>
          <a:p>
            <a:endParaRPr lang="ru-RU" sz="1400" dirty="0" smtClean="0">
              <a:latin typeface="Liberation Serif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Документы в личных делах располагаются в хронологическом порядке по мере их поступления.</a:t>
            </a:r>
          </a:p>
          <a:p>
            <a:endParaRPr lang="ru-RU" sz="1400" dirty="0" smtClean="0">
              <a:latin typeface="Liberation Serif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Планы, отчеты, сметы группируются отдельно от расчетов к ним.</a:t>
            </a:r>
          </a:p>
          <a:p>
            <a:endParaRPr lang="ru-RU" sz="1400" dirty="0" smtClean="0">
              <a:latin typeface="Liberation Serif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 Планы и отчеты группируются в дела того года, к которому они относятся по своему содержанию, независимо от времени их составления. </a:t>
            </a:r>
          </a:p>
          <a:p>
            <a:endParaRPr lang="ru-RU" sz="1400" dirty="0" smtClean="0">
              <a:latin typeface="Liberation Serif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latin typeface="Liberation Serif" pitchFamily="18" charset="0"/>
              </a:rPr>
              <a:t>Планы, рассчитанные на несколько лет, формируются в дела по начальному году их действия; отчеты о выполнении таких планов формируются в дела по последнему году действия плана.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2645</TotalTime>
  <Words>2585</Words>
  <Application>Microsoft Office PowerPoint</Application>
  <PresentationFormat>Экран (4:3)</PresentationFormat>
  <Paragraphs>359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Городская</vt:lpstr>
      <vt:lpstr>Слайд 1</vt:lpstr>
      <vt:lpstr>Нормативные правовые акты</vt:lpstr>
      <vt:lpstr>Перечни типовых архивных документов</vt:lpstr>
      <vt:lpstr>Формирование дел государственного органа</vt:lpstr>
      <vt:lpstr>Формирование дел государственного органа</vt:lpstr>
      <vt:lpstr>Формирование дел государственного органа</vt:lpstr>
      <vt:lpstr>Формирование дел государственного органа</vt:lpstr>
      <vt:lpstr>Формирование дел государственного органа</vt:lpstr>
      <vt:lpstr>Формирование дел государственного органа</vt:lpstr>
      <vt:lpstr>Формирование дел государственного органа</vt:lpstr>
      <vt:lpstr>Формирование дел государственного органа</vt:lpstr>
      <vt:lpstr>Формирование электронных дел  государственного органа</vt:lpstr>
      <vt:lpstr>Формирование электронных дел  государственного органа</vt:lpstr>
      <vt:lpstr>Номенклатура дел: функции и назначение</vt:lpstr>
      <vt:lpstr>Слайд 15</vt:lpstr>
      <vt:lpstr>Номенклатура дел: функции и назначение</vt:lpstr>
      <vt:lpstr>При составлении номенклатуры дел следует руководствоваться:</vt:lpstr>
      <vt:lpstr>Порядок составления номенклатуры дел</vt:lpstr>
      <vt:lpstr>Слайд 19</vt:lpstr>
      <vt:lpstr>Порядок составления номенклатуры дел</vt:lpstr>
      <vt:lpstr>Слайд 21</vt:lpstr>
      <vt:lpstr>Графа 2. Заголовок дела</vt:lpstr>
      <vt:lpstr>Слайд 23</vt:lpstr>
      <vt:lpstr>Графа 3. Количество дел</vt:lpstr>
      <vt:lpstr> Графа 5. Примечание</vt:lpstr>
      <vt:lpstr> Итоговая запись                             к номенклатуре дел</vt:lpstr>
      <vt:lpstr> Составление и оформление итоговой записи</vt:lpstr>
      <vt:lpstr>Слайд 28</vt:lpstr>
      <vt:lpstr>Порядок согласования и утверждения номенклатуры дел</vt:lpstr>
      <vt:lpstr>Порядок согласования и утверждения номенклатуры дел</vt:lpstr>
      <vt:lpstr>Номенклатура дел как инструмент правильного формирования дел</vt:lpstr>
      <vt:lpstr>Номенклатура дел как классификационный справочник</vt:lpstr>
      <vt:lpstr>Номенклатура дел как основной учетный документ</vt:lpstr>
      <vt:lpstr>Номенклатура дел как основной учетный документ</vt:lpstr>
      <vt:lpstr>Номенклатура дел как основной учетный документ</vt:lpstr>
      <vt:lpstr>Номенклатура дел: функции и назначение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Стафеева Татьяна Валерьевна</dc:creator>
  <cp:lastModifiedBy>t.stafeeva</cp:lastModifiedBy>
  <cp:revision>363</cp:revision>
  <dcterms:created xsi:type="dcterms:W3CDTF">2017-03-06T09:33:19Z</dcterms:created>
  <dcterms:modified xsi:type="dcterms:W3CDTF">2023-10-13T10:19:26Z</dcterms:modified>
</cp:coreProperties>
</file>